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66" r:id="rId3"/>
    <p:sldId id="275" r:id="rId4"/>
    <p:sldId id="270" r:id="rId5"/>
    <p:sldId id="271" r:id="rId6"/>
    <p:sldId id="272" r:id="rId7"/>
    <p:sldId id="273" r:id="rId8"/>
    <p:sldId id="274" r:id="rId9"/>
    <p:sldId id="267" r:id="rId10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1">
          <p15:clr>
            <a:srgbClr val="A4A3A4"/>
          </p15:clr>
        </p15:guide>
        <p15:guide id="2" orient="horz" pos="3843">
          <p15:clr>
            <a:srgbClr val="A4A3A4"/>
          </p15:clr>
        </p15:guide>
        <p15:guide id="3" orient="horz" pos="3562">
          <p15:clr>
            <a:srgbClr val="A4A3A4"/>
          </p15:clr>
        </p15:guide>
        <p15:guide id="4" pos="5481">
          <p15:clr>
            <a:srgbClr val="A4A3A4"/>
          </p15:clr>
        </p15:guide>
        <p15:guide id="5" pos="280">
          <p15:clr>
            <a:srgbClr val="A4A3A4"/>
          </p15:clr>
        </p15:guide>
        <p15:guide id="6" pos="1746">
          <p15:clr>
            <a:srgbClr val="A4A3A4"/>
          </p15:clr>
        </p15:guide>
        <p15:guide id="7" pos="1462">
          <p15:clr>
            <a:srgbClr val="A4A3A4"/>
          </p15:clr>
        </p15:guide>
        <p15:guide id="8" pos="3207">
          <p15:clr>
            <a:srgbClr val="A4A3A4"/>
          </p15:clr>
        </p15:guide>
        <p15:guide id="9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B8D"/>
    <a:srgbClr val="B9E0F7"/>
    <a:srgbClr val="13B5EA"/>
    <a:srgbClr val="FF33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1404" autoAdjust="0"/>
  </p:normalViewPr>
  <p:slideViewPr>
    <p:cSldViewPr snapToGrid="0" snapToObjects="1">
      <p:cViewPr varScale="1">
        <p:scale>
          <a:sx n="114" d="100"/>
          <a:sy n="114" d="100"/>
        </p:scale>
        <p:origin x="1506" y="11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115" d="100"/>
          <a:sy n="115" d="100"/>
        </p:scale>
        <p:origin x="2412" y="102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7345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B0F22-8DED-4CDA-BC4E-47C3EA70254F}" type="datetimeFigureOut">
              <a:rPr lang="cs-CZ" smtClean="0"/>
              <a:pPr/>
              <a:t>29.06.2022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9265F-04F2-4D47-A1E7-EE74899987E2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3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993F1-D5EC-4943-97AA-C86D9E6B9167}" type="datetimeFigureOut">
              <a:rPr lang="cs-CZ" smtClean="0"/>
              <a:pPr/>
              <a:t>29.06.2022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0BDDA-8E2B-4061-8BE0-CED46ED9403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25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Základní myšlenka: ČEZ si bude řešit odchylky spolu s EPC dodavatelem, nicméně lépe informované DO či DO s připraveným podpůrným „aparátem“ může své požadavky lépe „zadávat a formulovat“ a také efektivněji řešit?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60BDDA-8E2B-4061-8BE0-CED46ED9403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803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615553"/>
          </a:xfrm>
        </p:spPr>
        <p:txBody>
          <a:bodyPr wrap="square" lIns="0" tIns="0" rIns="0" bIns="0" anchor="t" anchorCtr="0">
            <a:spAutoFit/>
          </a:bodyPr>
          <a:lstStyle>
            <a:lvl1pPr algn="l"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1061640"/>
            <a:ext cx="8242300" cy="1800000"/>
          </a:xfrm>
        </p:spPr>
        <p:txBody>
          <a:bodyPr wrap="square" lIns="0" tIns="360000" rIns="0" bIns="0">
            <a:noAutofit/>
          </a:bodyPr>
          <a:lstStyle>
            <a:lvl1pPr marL="0" indent="0" algn="l">
              <a:buNone/>
              <a:defRPr sz="28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97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0"/>
          </p:nvPr>
        </p:nvSpPr>
        <p:spPr>
          <a:xfrm>
            <a:off x="444500" y="1000086"/>
            <a:ext cx="8242300" cy="465458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430887"/>
          </a:xfrm>
        </p:spPr>
        <p:txBody>
          <a:bodyPr lIns="0" tIns="0" rIns="0" bIns="0" anchor="t" anchorCtr="0">
            <a:spAutoFit/>
          </a:bodyPr>
          <a:lstStyle>
            <a:lvl1pPr algn="l">
              <a:defRPr sz="2800">
                <a:solidFill>
                  <a:srgbClr val="B9E0F7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44500" y="446088"/>
            <a:ext cx="4203700" cy="5208587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5"/>
          </p:nvPr>
        </p:nvSpPr>
        <p:spPr>
          <a:xfrm>
            <a:off x="5091113" y="876975"/>
            <a:ext cx="3609975" cy="47777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174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sz="quarter" idx="10"/>
          </p:nvPr>
        </p:nvSpPr>
        <p:spPr>
          <a:xfrm>
            <a:off x="444500" y="1000085"/>
            <a:ext cx="8256588" cy="465458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243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ečný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714" y="0"/>
            <a:ext cx="9143999" cy="62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4851400" y="2844800"/>
            <a:ext cx="4293313" cy="40131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6746"/>
            <a:ext cx="1698625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829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44500" y="1800000"/>
            <a:ext cx="8242299" cy="615553"/>
          </a:xfrm>
        </p:spPr>
        <p:txBody>
          <a:bodyPr anchor="t" anchorCtr="0"/>
          <a:lstStyle>
            <a:lvl1pPr>
              <a:defRPr sz="4000">
                <a:solidFill>
                  <a:srgbClr val="004B8D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58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400" y="3632033"/>
            <a:ext cx="4053600" cy="3225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élník 6"/>
          <p:cNvSpPr/>
          <p:nvPr userDrawn="1"/>
        </p:nvSpPr>
        <p:spPr>
          <a:xfrm>
            <a:off x="0" y="0"/>
            <a:ext cx="9143999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0" rIns="0" bIns="0"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44500" y="1000086"/>
            <a:ext cx="8242300" cy="4654589"/>
          </a:xfrm>
          <a:prstGeom prst="rect">
            <a:avLst/>
          </a:prstGeom>
        </p:spPr>
        <p:txBody>
          <a:bodyPr vert="horz" lIns="0" tIns="360000" rIns="0" bIns="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771776" y="6100763"/>
            <a:ext cx="1800224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endParaRPr lang="cs-CZ" sz="900" dirty="0">
              <a:solidFill>
                <a:srgbClr val="004B8D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44500" y="6100763"/>
            <a:ext cx="1876425" cy="75723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endParaRPr lang="cs-CZ" sz="900" dirty="0">
              <a:solidFill>
                <a:srgbClr val="004B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4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rgbClr val="B9E0F7"/>
          </a:solidFill>
          <a:latin typeface="+mj-lt"/>
          <a:ea typeface="+mj-ea"/>
          <a:cs typeface="+mj-cs"/>
        </a:defRPr>
      </a:lvl1pPr>
    </p:titleStyle>
    <p:bodyStyle>
      <a:lvl1pPr marL="3603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720725" indent="-360363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73150" indent="-352425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435100" indent="-361950" algn="l" defTabSz="914400" rtl="0" eaLnBrk="1" latinLnBrk="0" hangingPunct="1">
        <a:spcBef>
          <a:spcPct val="20000"/>
        </a:spcBef>
        <a:buFontTx/>
        <a:buBlip>
          <a:blip r:embed="rId9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795463" indent="-360363" algn="l" defTabSz="914400" rtl="0" eaLnBrk="1" latinLnBrk="0" hangingPunct="1">
        <a:spcBef>
          <a:spcPct val="20000"/>
        </a:spcBef>
        <a:buFontTx/>
        <a:buBlip>
          <a:blip r:embed="rId8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 TA ČR Beta2: TITXMPO140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/>
              <a:t>Analýza povolovacích procesů u nových jaderných zdrojů v ČR, stanovení nároků na povolovací procesy a posouzení dopadů na dotčené orgány v lokalitě Dukovany, včetně stanovení obecné metodiky pro vypořádání odchylek zahraničních a českých standardů</a:t>
            </a:r>
          </a:p>
        </p:txBody>
      </p:sp>
    </p:spTree>
    <p:extLst>
      <p:ext uri="{BB962C8B-B14F-4D97-AF65-F5344CB8AC3E}">
        <p14:creationId xmlns:p14="http://schemas.microsoft.com/office/powerpoint/2010/main" val="890109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projektu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Posílit odbornou připravenost úředníků DO a dalších stran zapojených do povolovací procesů NJZ</a:t>
            </a:r>
          </a:p>
          <a:p>
            <a:r>
              <a:rPr lang="cs-CZ" dirty="0"/>
              <a:t>Zmapování všech DO a dalších stran zapojených do povolovacích procesů NJZ v návaznosti na nový SZ</a:t>
            </a:r>
          </a:p>
          <a:p>
            <a:r>
              <a:rPr lang="cs-CZ" dirty="0"/>
              <a:t>Zmapování personálních kapacit DO</a:t>
            </a:r>
          </a:p>
          <a:p>
            <a:r>
              <a:rPr lang="cs-CZ" dirty="0"/>
              <a:t>Vytvoření obecné metodiky pro expertní řešení odchylek zahraničních a českých standardů</a:t>
            </a:r>
          </a:p>
          <a:p>
            <a:pPr lvl="1"/>
            <a:r>
              <a:rPr lang="cs-CZ" dirty="0"/>
              <a:t>postupy pro DO přímo využitelné pro úředníky DO a ostatních stran zapojených do povolovacích procesů NJZ</a:t>
            </a:r>
          </a:p>
          <a:p>
            <a:pPr lvl="1"/>
            <a:r>
              <a:rPr lang="cs-CZ" dirty="0"/>
              <a:t>DO využijí výstupy pro přesné zadávání analytických, výpočtových a dalších prací, nezbytných pro rozhodování DO v rámci schvalovacích procesů</a:t>
            </a:r>
          </a:p>
          <a:p>
            <a:r>
              <a:rPr lang="cs-CZ" dirty="0"/>
              <a:t>Posoudit možnosti propojení všech zmíněných aktérů povolovacích procesů s akademickou a výzkumnou sférou</a:t>
            </a:r>
          </a:p>
        </p:txBody>
      </p:sp>
    </p:spTree>
    <p:extLst>
      <p:ext uri="{BB962C8B-B14F-4D97-AF65-F5344CB8AC3E}">
        <p14:creationId xmlns:p14="http://schemas.microsoft.com/office/powerpoint/2010/main" val="241770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EDFEE-488A-4F95-A422-AC270957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tendru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57C48D0-0E5C-4142-A6E1-940D7BD632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2022 – vyhlášení tendru, zpracování úvodních nabídek</a:t>
            </a:r>
          </a:p>
          <a:p>
            <a:r>
              <a:rPr lang="cs-CZ" dirty="0"/>
              <a:t>2023 – jednání s uchazeči o nabídkách, finální nabídky</a:t>
            </a:r>
          </a:p>
          <a:p>
            <a:r>
              <a:rPr lang="cs-CZ" dirty="0"/>
              <a:t>2024 – vyhodnocení nabídek, posouzení státem a vybrání dodavatele</a:t>
            </a:r>
          </a:p>
          <a:p>
            <a:r>
              <a:rPr lang="cs-CZ" dirty="0"/>
              <a:t>2024/25 – finalizace smlouvy s vybraným dodavatelem</a:t>
            </a:r>
          </a:p>
          <a:p>
            <a:r>
              <a:rPr lang="cs-CZ" dirty="0"/>
              <a:t>2025-2026 – příprava dokumentace</a:t>
            </a:r>
          </a:p>
          <a:p>
            <a:r>
              <a:rPr lang="cs-CZ" dirty="0"/>
              <a:t>2026-2028 – povolení k výstavbě (atom. zákon)</a:t>
            </a:r>
          </a:p>
          <a:p>
            <a:r>
              <a:rPr lang="cs-CZ" dirty="0"/>
              <a:t>2027-2028 – zajištění stanovisek DO</a:t>
            </a:r>
          </a:p>
          <a:p>
            <a:r>
              <a:rPr lang="cs-CZ" dirty="0"/>
              <a:t>2028-2030 – </a:t>
            </a:r>
            <a:r>
              <a:rPr lang="cs-CZ"/>
              <a:t>stavební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294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F9041-D4B4-4765-B9D5-302B295CC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DABFB9-CF0F-46FF-9DC9-2FA7A0355B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b="1" dirty="0"/>
              <a:t>Výsledek Č.1: Postupy pro DO přímo využitelné pro úředníky DO zapojených do povolovacích procesů nových jaderných zdrojů s ohledem na aktuální stavební právo</a:t>
            </a:r>
            <a:br>
              <a:rPr lang="cs-CZ" b="1" dirty="0"/>
            </a:br>
            <a:endParaRPr lang="cs-CZ" b="1" dirty="0"/>
          </a:p>
          <a:p>
            <a:r>
              <a:rPr lang="cs-CZ" dirty="0"/>
              <a:t>Výsledek Č.2:</a:t>
            </a:r>
            <a:r>
              <a:rPr lang="cs-CZ" b="1" dirty="0"/>
              <a:t> </a:t>
            </a:r>
            <a:r>
              <a:rPr lang="cs-CZ" dirty="0"/>
              <a:t>Souhrnný popis provedených analýz, vyhodnocení zjištěných informací a vypracování doporučení pro DO </a:t>
            </a:r>
            <a:br>
              <a:rPr lang="cs-CZ" dirty="0"/>
            </a:br>
            <a:endParaRPr lang="cs-CZ" dirty="0"/>
          </a:p>
          <a:p>
            <a:r>
              <a:rPr lang="cs-CZ" dirty="0"/>
              <a:t>Výsledek Č.3: Metodika pro expertní řešení odchylek zahraničních a českých standardů.</a:t>
            </a:r>
          </a:p>
        </p:txBody>
      </p:sp>
    </p:spTree>
    <p:extLst>
      <p:ext uri="{BB962C8B-B14F-4D97-AF65-F5344CB8AC3E}">
        <p14:creationId xmlns:p14="http://schemas.microsoft.com/office/powerpoint/2010/main" val="2592906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EBC14-9D33-4706-A8E6-D0FCD4DE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VÝSLEDEK Č.1 – </a:t>
            </a:r>
            <a:r>
              <a:rPr lang="cs-CZ" sz="3200" b="1" cap="all" dirty="0"/>
              <a:t>jiný typ výsledku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BE2A0D-EE56-4EE7-A5D6-CB0D6A57B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Identifikace všech DO a rozsahu jejich činností při povolování NJZ</a:t>
            </a:r>
          </a:p>
          <a:p>
            <a:r>
              <a:rPr lang="cs-CZ" dirty="0"/>
              <a:t>Podpora DO pro efektivní a účelné zadávaní a vyhodnocení požadavků</a:t>
            </a:r>
          </a:p>
          <a:p>
            <a:r>
              <a:rPr lang="cs-CZ" dirty="0"/>
              <a:t>Podpora DO pro hodnocení odchylek zahraničních a českých norem</a:t>
            </a:r>
          </a:p>
          <a:p>
            <a:r>
              <a:rPr lang="cs-CZ" dirty="0"/>
              <a:t>Návrh variant možného postupu s ohledem na možné změny legislativy </a:t>
            </a:r>
          </a:p>
          <a:p>
            <a:r>
              <a:rPr lang="cs-CZ" dirty="0"/>
              <a:t>Nejedná se o zapracování konkrétních odchylek, jedná se o obecnou metodiku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708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EBC14-9D33-4706-A8E6-D0FCD4DE9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cap="all" dirty="0"/>
              <a:t>VÝSLEDEK Č.2 – </a:t>
            </a:r>
            <a:r>
              <a:rPr lang="cs-CZ" sz="3200" b="1" cap="all" dirty="0"/>
              <a:t>souhrnná zpráva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BE2A0D-EE56-4EE7-A5D6-CB0D6A57B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Zpráva bude obsahovat shrnutí činností a závěrů vyplývajících z výzkumné činnosti za celou dobu projektu. </a:t>
            </a:r>
          </a:p>
          <a:p>
            <a:r>
              <a:rPr lang="cs-CZ" dirty="0"/>
              <a:t>Hlavním výsledkem bude přehled procesů a nároků (rozsah, odbornost, časová náročnost, lhůty aj.) </a:t>
            </a:r>
          </a:p>
          <a:p>
            <a:r>
              <a:rPr lang="cs-CZ" dirty="0"/>
              <a:t>Popis problémů a zprostředkování zkušeností (včetně konkrétních doporučení) z povolovacích procesů nedávných projektů nových jaderných zdrojů v zemích EU.</a:t>
            </a:r>
          </a:p>
        </p:txBody>
      </p:sp>
    </p:spTree>
    <p:extLst>
      <p:ext uri="{BB962C8B-B14F-4D97-AF65-F5344CB8AC3E}">
        <p14:creationId xmlns:p14="http://schemas.microsoft.com/office/powerpoint/2010/main" val="3915746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CEBC14-9D33-4706-A8E6-D0FCD4DE9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446088"/>
            <a:ext cx="8242299" cy="553998"/>
          </a:xfrm>
        </p:spPr>
        <p:txBody>
          <a:bodyPr/>
          <a:lstStyle/>
          <a:p>
            <a:r>
              <a:rPr lang="cs-CZ" b="1" cap="all" dirty="0"/>
              <a:t>VÝSLEDEK Č.3 –</a:t>
            </a:r>
            <a:r>
              <a:rPr lang="cs-CZ" sz="3200" b="1" cap="all" dirty="0"/>
              <a:t> certifikovaná metodika</a:t>
            </a:r>
            <a:endParaRPr lang="cs-CZ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4BE2A0D-EE56-4EE7-A5D6-CB0D6A57B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Metodika bude sloužit jako pomůcka pro rozhodování DO</a:t>
            </a:r>
          </a:p>
          <a:p>
            <a:r>
              <a:rPr lang="cs-CZ" dirty="0"/>
              <a:t>Vycházet z podkladů o rozsahu odchylek v rámci nabízeného technického řešení účastníků</a:t>
            </a:r>
          </a:p>
          <a:p>
            <a:r>
              <a:rPr lang="cs-CZ" dirty="0"/>
              <a:t>Součástí bude databáze nezávislých expertů pro potřeby zpracování analýz, odborných posudků a konzultací.</a:t>
            </a:r>
          </a:p>
        </p:txBody>
      </p:sp>
    </p:spTree>
    <p:extLst>
      <p:ext uri="{BB962C8B-B14F-4D97-AF65-F5344CB8AC3E}">
        <p14:creationId xmlns:p14="http://schemas.microsoft.com/office/powerpoint/2010/main" val="3339938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EDFEE-488A-4F95-A422-AC2709575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projektu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57C48D0-0E5C-4142-A6E1-940D7BD632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/>
              <a:t>1-2.Q – Analýza povolovacích procesů a </a:t>
            </a:r>
            <a:r>
              <a:rPr lang="cs-CZ"/>
              <a:t>identifikace zúčastněných stran, </a:t>
            </a:r>
            <a:r>
              <a:rPr lang="cs-CZ" dirty="0"/>
              <a:t>zjištění potřeb DO ve vazbě na nový </a:t>
            </a:r>
            <a:r>
              <a:rPr lang="cs-CZ"/>
              <a:t>SZ, </a:t>
            </a:r>
            <a:r>
              <a:rPr lang="cs-CZ" dirty="0"/>
              <a:t>doporučení pro personální kapacity</a:t>
            </a:r>
          </a:p>
          <a:p>
            <a:r>
              <a:rPr lang="cs-CZ" dirty="0"/>
              <a:t>3-4.Q – Rešerše zkušeností ze zahraničí, identifikace rizik, analýza odchylek ve vazbě na ČR normy</a:t>
            </a:r>
          </a:p>
          <a:p>
            <a:r>
              <a:rPr lang="cs-CZ" dirty="0"/>
              <a:t>5-6.Q – Příprava metodiky, vytvoření databáze odborníků, </a:t>
            </a:r>
          </a:p>
          <a:p>
            <a:r>
              <a:rPr lang="cs-CZ" dirty="0"/>
              <a:t>7-8.Q -  Zapracování připomínek, finalizace výstupů</a:t>
            </a:r>
          </a:p>
        </p:txBody>
      </p:sp>
    </p:spTree>
    <p:extLst>
      <p:ext uri="{BB962C8B-B14F-4D97-AF65-F5344CB8AC3E}">
        <p14:creationId xmlns:p14="http://schemas.microsoft.com/office/powerpoint/2010/main" val="1863906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34270068"/>
      </p:ext>
    </p:extLst>
  </p:cSld>
  <p:clrMapOvr>
    <a:masterClrMapping/>
  </p:clrMapOvr>
</p:sld>
</file>

<file path=ppt/theme/theme1.xml><?xml version="1.0" encoding="utf-8"?>
<a:theme xmlns:a="http://schemas.openxmlformats.org/drawingml/2006/main" name="Předloha V1">
  <a:themeElements>
    <a:clrScheme name="MPO">
      <a:dk1>
        <a:sysClr val="windowText" lastClr="000000"/>
      </a:dk1>
      <a:lt1>
        <a:srgbClr val="FFFFFF"/>
      </a:lt1>
      <a:dk2>
        <a:srgbClr val="004B8D"/>
      </a:dk2>
      <a:lt2>
        <a:srgbClr val="FFFFFF"/>
      </a:lt2>
      <a:accent1>
        <a:srgbClr val="FFFFFF"/>
      </a:accent1>
      <a:accent2>
        <a:srgbClr val="B9E0F7"/>
      </a:accent2>
      <a:accent3>
        <a:srgbClr val="13B5F4"/>
      </a:accent3>
      <a:accent4>
        <a:srgbClr val="0096D6"/>
      </a:accent4>
      <a:accent5>
        <a:srgbClr val="E31B23"/>
      </a:accent5>
      <a:accent6>
        <a:srgbClr val="B5121B"/>
      </a:accent6>
      <a:hlink>
        <a:srgbClr val="B9E0F7"/>
      </a:hlink>
      <a:folHlink>
        <a:srgbClr val="13B5F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bílá A</Template>
  <TotalTime>1800</TotalTime>
  <Words>492</Words>
  <Application>Microsoft Office PowerPoint</Application>
  <PresentationFormat>Předvádění na obrazovce (4:3)</PresentationFormat>
  <Paragraphs>45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Předloha V1</vt:lpstr>
      <vt:lpstr> TA ČR Beta2: TITXMPO140</vt:lpstr>
      <vt:lpstr>Cíle projektu</vt:lpstr>
      <vt:lpstr>Harmonogram tendru</vt:lpstr>
      <vt:lpstr>Výsledky</vt:lpstr>
      <vt:lpstr>VÝSLEDEK Č.1 – jiný typ výsledku</vt:lpstr>
      <vt:lpstr>VÝSLEDEK Č.2 – souhrnná zpráva</vt:lpstr>
      <vt:lpstr>VÝSLEDEK Č.3 – certifikovaná metodika</vt:lpstr>
      <vt:lpstr>Harmonogram projektu</vt:lpstr>
      <vt:lpstr>Děkuji za pozornost</vt:lpstr>
    </vt:vector>
  </TitlesOfParts>
  <Company>S-Comp Centre CZ s.r.o.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 ČR Beta2: TITXMPO140</dc:title>
  <dc:creator>Števanka Kamil</dc:creator>
  <cp:lastModifiedBy>Števanka Kamil</cp:lastModifiedBy>
  <cp:revision>27</cp:revision>
  <dcterms:created xsi:type="dcterms:W3CDTF">2022-06-27T08:54:09Z</dcterms:created>
  <dcterms:modified xsi:type="dcterms:W3CDTF">2022-06-29T16:11:34Z</dcterms:modified>
</cp:coreProperties>
</file>